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800080"/>
    <a:srgbClr val="99FF99"/>
    <a:srgbClr val="99CCFF"/>
    <a:srgbClr val="FFCCCC"/>
    <a:srgbClr val="FFFFCC"/>
    <a:srgbClr val="FFCC66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95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5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Indefinite articles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>
                <a:latin typeface="Comic Sans MS" pitchFamily="66" charset="0"/>
              </a:rPr>
              <a:t>I</a:t>
            </a:r>
            <a:r>
              <a:rPr lang="en-GB" b="1" u="sng" dirty="0" smtClean="0">
                <a:latin typeface="Comic Sans MS" pitchFamily="66" charset="0"/>
              </a:rPr>
              <a:t>ndefinite </a:t>
            </a:r>
            <a:r>
              <a:rPr lang="en-GB" b="1" u="sng" dirty="0">
                <a:latin typeface="Comic Sans MS" pitchFamily="66" charset="0"/>
              </a:rPr>
              <a:t>a</a:t>
            </a:r>
            <a:r>
              <a:rPr lang="en-GB" b="1" u="sng" dirty="0" smtClean="0">
                <a:latin typeface="Comic Sans MS" pitchFamily="66" charset="0"/>
              </a:rPr>
              <a:t>rticles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600" b="1" u="sng" dirty="0">
                <a:latin typeface="Comic Sans MS" pitchFamily="66" charset="0"/>
              </a:rPr>
              <a:t>Definition</a:t>
            </a:r>
            <a:r>
              <a:rPr lang="en-GB" sz="2600" b="1" dirty="0">
                <a:latin typeface="Comic Sans MS" pitchFamily="66" charset="0"/>
              </a:rPr>
              <a:t>: </a:t>
            </a:r>
            <a:r>
              <a:rPr lang="en-GB" sz="2600" dirty="0" smtClean="0">
                <a:latin typeface="Comic Sans MS" pitchFamily="66" charset="0"/>
              </a:rPr>
              <a:t>They are little words (a or an) that go before a singular noun </a:t>
            </a:r>
            <a:r>
              <a:rPr lang="en-GB" sz="2600" smtClean="0">
                <a:latin typeface="Comic Sans MS" pitchFamily="66" charset="0"/>
              </a:rPr>
              <a:t>and </a:t>
            </a:r>
            <a:r>
              <a:rPr lang="en-GB" sz="2600" smtClean="0">
                <a:latin typeface="Comic Sans MS" pitchFamily="66" charset="0"/>
              </a:rPr>
              <a:t>tell </a:t>
            </a:r>
            <a:r>
              <a:rPr lang="en-GB" sz="2600" dirty="0" smtClean="0">
                <a:latin typeface="Comic Sans MS" pitchFamily="66" charset="0"/>
              </a:rPr>
              <a:t>the reader/listener about general things. </a:t>
            </a:r>
            <a:endParaRPr lang="en-GB" sz="2600" dirty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6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600" b="1" u="sng" dirty="0">
                <a:latin typeface="Comic Sans MS" pitchFamily="66" charset="0"/>
              </a:rPr>
              <a:t>Example</a:t>
            </a:r>
            <a:r>
              <a:rPr lang="en-GB" sz="2600" dirty="0" smtClean="0">
                <a:latin typeface="Comic Sans MS" pitchFamily="66" charset="0"/>
              </a:rPr>
              <a:t>: Timothy saw </a:t>
            </a:r>
            <a:r>
              <a:rPr lang="en-GB" sz="2600" b="1" dirty="0" smtClean="0">
                <a:solidFill>
                  <a:srgbClr val="00B0F0"/>
                </a:solidFill>
                <a:latin typeface="Comic Sans MS" pitchFamily="66" charset="0"/>
              </a:rPr>
              <a:t>a</a:t>
            </a:r>
            <a:r>
              <a:rPr lang="en-GB" sz="2600" dirty="0" smtClean="0">
                <a:latin typeface="Comic Sans MS" pitchFamily="66" charset="0"/>
              </a:rPr>
              <a:t> film.       Can I eat </a:t>
            </a:r>
            <a:r>
              <a:rPr lang="en-GB" sz="2600" b="1" dirty="0" smtClean="0">
                <a:solidFill>
                  <a:srgbClr val="00B0F0"/>
                </a:solidFill>
                <a:latin typeface="Comic Sans MS" pitchFamily="66" charset="0"/>
              </a:rPr>
              <a:t>an</a:t>
            </a:r>
            <a:r>
              <a:rPr lang="en-GB" sz="2600" dirty="0" smtClean="0">
                <a:latin typeface="Comic Sans MS" pitchFamily="66" charset="0"/>
              </a:rPr>
              <a:t> orange?   </a:t>
            </a:r>
            <a:endParaRPr lang="en-GB" sz="2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03774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Vowels and consonants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There are five vowels in the English alphabet. They are a, e, </a:t>
            </a:r>
            <a:r>
              <a:rPr lang="en-GB" sz="2800" dirty="0" err="1" smtClean="0">
                <a:latin typeface="Comic Sans MS" pitchFamily="66" charset="0"/>
              </a:rPr>
              <a:t>i</a:t>
            </a:r>
            <a:r>
              <a:rPr lang="en-GB" sz="2800" dirty="0" smtClean="0">
                <a:latin typeface="Comic Sans MS" pitchFamily="66" charset="0"/>
              </a:rPr>
              <a:t>, o, u.</a:t>
            </a:r>
          </a:p>
          <a:p>
            <a:pPr marL="0" indent="0" algn="just"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All the other letters in the English alphabet are consonants. </a:t>
            </a:r>
          </a:p>
          <a:p>
            <a:pPr marL="0" indent="0" algn="just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2800" b="1" u="sng" dirty="0" smtClean="0">
                <a:solidFill>
                  <a:srgbClr val="00B0F0"/>
                </a:solidFill>
                <a:latin typeface="Comic Sans MS" pitchFamily="66" charset="0"/>
              </a:rPr>
              <a:t>THIS IS GOING TO BE IMPORTANT!</a:t>
            </a: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70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or an?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571600"/>
            <a:ext cx="8784976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When there is a singular noun you use the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indefinite article</a:t>
            </a:r>
            <a:r>
              <a:rPr lang="en-GB" sz="2800" dirty="0" smtClean="0">
                <a:latin typeface="Comic Sans MS" pitchFamily="66" charset="0"/>
              </a:rPr>
              <a:t> ‘a’.</a:t>
            </a:r>
          </a:p>
          <a:p>
            <a:pPr algn="just"/>
            <a:r>
              <a:rPr lang="en-GB" sz="2800" dirty="0" smtClean="0">
                <a:latin typeface="Comic Sans MS" pitchFamily="66" charset="0"/>
              </a:rPr>
              <a:t>For my birthday I was bought </a:t>
            </a:r>
            <a:r>
              <a:rPr lang="en-GB" sz="2800" u="sng" dirty="0" smtClean="0">
                <a:solidFill>
                  <a:srgbClr val="00CC00"/>
                </a:solidFill>
                <a:latin typeface="Comic Sans MS" pitchFamily="66" charset="0"/>
              </a:rPr>
              <a:t>a</a:t>
            </a:r>
            <a:r>
              <a:rPr lang="en-GB" sz="2800" dirty="0" smtClean="0">
                <a:latin typeface="Comic Sans MS" pitchFamily="66" charset="0"/>
              </a:rPr>
              <a:t> bike. </a:t>
            </a:r>
          </a:p>
          <a:p>
            <a:pPr marL="0" indent="0" algn="just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However, if the noun starts with a vowel then you need to use the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indefinite article</a:t>
            </a:r>
            <a:r>
              <a:rPr lang="en-GB" sz="2800" dirty="0" smtClean="0">
                <a:latin typeface="Comic Sans MS" pitchFamily="66" charset="0"/>
              </a:rPr>
              <a:t> ‘an’.</a:t>
            </a:r>
          </a:p>
          <a:p>
            <a:pPr algn="just"/>
            <a:r>
              <a:rPr lang="en-GB" sz="2800" dirty="0">
                <a:latin typeface="Comic Sans MS" pitchFamily="66" charset="0"/>
              </a:rPr>
              <a:t>For my birthday I was bought </a:t>
            </a:r>
            <a:r>
              <a:rPr lang="en-GB" sz="2800" u="sng" dirty="0" smtClean="0">
                <a:solidFill>
                  <a:srgbClr val="00CC00"/>
                </a:solidFill>
                <a:latin typeface="Comic Sans MS" pitchFamily="66" charset="0"/>
              </a:rPr>
              <a:t>an</a:t>
            </a:r>
            <a:r>
              <a:rPr lang="en-GB" sz="2800" dirty="0" smtClean="0">
                <a:latin typeface="Comic Sans MS" pitchFamily="66" charset="0"/>
              </a:rPr>
              <a:t> IPod. </a:t>
            </a:r>
            <a:endParaRPr lang="en-GB" sz="2800" dirty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omic Sans MS" panose="030F0702030302020204" pitchFamily="66" charset="0"/>
              </a:rPr>
              <a:t>Decide if these nouns would need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</a:t>
            </a:r>
            <a:r>
              <a:rPr lang="en-GB" sz="2200" dirty="0" smtClean="0">
                <a:latin typeface="Comic Sans MS" panose="030F0702030302020204" pitchFamily="66" charset="0"/>
              </a:rPr>
              <a:t> or </a:t>
            </a:r>
            <a:r>
              <a:rPr lang="en-GB" sz="22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an</a:t>
            </a:r>
            <a:r>
              <a:rPr lang="en-GB" sz="2200" dirty="0" smtClean="0">
                <a:latin typeface="Comic Sans MS" panose="030F0702030302020204" pitchFamily="66" charset="0"/>
              </a:rPr>
              <a:t> before them</a:t>
            </a:r>
            <a:r>
              <a:rPr lang="en-GB" sz="2200" dirty="0">
                <a:latin typeface="Comic Sans MS" panose="030F0702030302020204" pitchFamily="66" charset="0"/>
              </a:rPr>
              <a:t>.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  <a:endParaRPr lang="en-GB" sz="2200" dirty="0">
              <a:latin typeface="Comic Sans MS" panose="030F0702030302020204" pitchFamily="66" charset="0"/>
            </a:endParaRPr>
          </a:p>
          <a:p>
            <a:endParaRPr lang="en-GB" sz="2200" dirty="0" smtClean="0">
              <a:latin typeface="Comic Sans MS" pitchFamily="66" charset="0"/>
            </a:endParaRPr>
          </a:p>
          <a:p>
            <a:r>
              <a:rPr lang="en-GB" sz="2200" dirty="0" smtClean="0">
                <a:latin typeface="Comic Sans MS" pitchFamily="66" charset="0"/>
              </a:rPr>
              <a:t>In my bedroom I have one of the following nouns…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itchFamily="66" charset="0"/>
              </a:rPr>
              <a:t>l</a:t>
            </a:r>
            <a:r>
              <a:rPr lang="en-GB" sz="2200" dirty="0" smtClean="0">
                <a:latin typeface="Comic Sans MS" pitchFamily="66" charset="0"/>
              </a:rPr>
              <a:t>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itchFamily="66" charset="0"/>
              </a:rPr>
              <a:t>earring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itchFamily="66" charset="0"/>
              </a:rPr>
              <a:t>bedside 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itchFamily="66" charset="0"/>
              </a:rPr>
              <a:t>hairdryer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itchFamily="66" charset="0"/>
              </a:rPr>
              <a:t>oil </a:t>
            </a:r>
            <a:r>
              <a:rPr lang="en-GB" sz="2200" dirty="0" smtClean="0">
                <a:latin typeface="Comic Sans MS" pitchFamily="66" charset="0"/>
              </a:rPr>
              <a:t>painting	</a:t>
            </a:r>
            <a:endParaRPr lang="en-GB" sz="2200" dirty="0">
              <a:latin typeface="Comic Sans MS" pitchFamily="66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itchFamily="66" charset="0"/>
              </a:rPr>
              <a:t>umbrella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itchFamily="66" charset="0"/>
              </a:rPr>
              <a:t>book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itchFamily="66" charset="0"/>
              </a:rPr>
              <a:t>j</a:t>
            </a:r>
            <a:r>
              <a:rPr lang="en-GB" sz="2200" dirty="0" smtClean="0">
                <a:latin typeface="Comic Sans MS" pitchFamily="66" charset="0"/>
              </a:rPr>
              <a:t>umper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itchFamily="66" charset="0"/>
              </a:rPr>
              <a:t>a</a:t>
            </a:r>
            <a:r>
              <a:rPr lang="en-GB" sz="2200" dirty="0" smtClean="0">
                <a:latin typeface="Comic Sans MS" pitchFamily="66" charset="0"/>
              </a:rPr>
              <a:t>nt farm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5976" y="2492896"/>
            <a:ext cx="24482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anose="030F0702030302020204" pitchFamily="66" charset="0"/>
              </a:rPr>
              <a:t>a</a:t>
            </a:r>
            <a:r>
              <a:rPr lang="en-GB" sz="2200" dirty="0" smtClean="0">
                <a:latin typeface="Comic Sans MS" panose="030F0702030302020204" pitchFamily="66" charset="0"/>
              </a:rPr>
              <a:t>larm clock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pillow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wash basket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anose="030F0702030302020204" pitchFamily="66" charset="0"/>
              </a:rPr>
              <a:t>t</a:t>
            </a:r>
            <a:r>
              <a:rPr lang="en-GB" sz="2200" dirty="0" smtClean="0">
                <a:latin typeface="Comic Sans MS" panose="030F0702030302020204" pitchFamily="66" charset="0"/>
              </a:rPr>
              <a:t>eddy bear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Comic Sans MS" panose="030F0702030302020204" pitchFamily="66" charset="0"/>
              </a:rPr>
              <a:t>w</a:t>
            </a:r>
            <a:r>
              <a:rPr lang="en-GB" sz="2200" dirty="0" smtClean="0">
                <a:latin typeface="Comic Sans MS" panose="030F0702030302020204" pitchFamily="66" charset="0"/>
              </a:rPr>
              <a:t>ardrobe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omic Sans MS" panose="030F0702030302020204" pitchFamily="66" charset="0"/>
              </a:rPr>
              <a:t>television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 smtClean="0">
                <a:latin typeface="Comic Sans MS" panose="030F0702030302020204" pitchFamily="66" charset="0"/>
              </a:rPr>
              <a:t>eyeshadow</a:t>
            </a:r>
            <a:r>
              <a:rPr lang="en-GB" sz="2200" dirty="0" smtClean="0"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3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511</Words>
  <Application>Microsoft Office PowerPoint</Application>
  <PresentationFormat>On-screen Show (4:3)</PresentationFormat>
  <Paragraphs>78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Vowels and consonants</vt:lpstr>
      <vt:lpstr>A or an?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Duckett Charlie</cp:lastModifiedBy>
  <cp:revision>53</cp:revision>
  <dcterms:created xsi:type="dcterms:W3CDTF">2013-01-04T17:26:50Z</dcterms:created>
  <dcterms:modified xsi:type="dcterms:W3CDTF">2015-01-15T11:24:20Z</dcterms:modified>
</cp:coreProperties>
</file>